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69" autoAdjust="0"/>
    <p:restoredTop sz="94660"/>
  </p:normalViewPr>
  <p:slideViewPr>
    <p:cSldViewPr snapToGrid="0">
      <p:cViewPr varScale="1">
        <p:scale>
          <a:sx n="44" d="100"/>
          <a:sy n="44" d="100"/>
        </p:scale>
        <p:origin x="72" y="2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5793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66559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5555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54915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5816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48148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30875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57016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81909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27503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52029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7E9A5B-FC74-40CB-973C-AF7F522312A8}" type="datetimeFigureOut">
              <a:rPr lang="en-US" smtClean="0"/>
              <a:t>9/9/2015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6A1D8A-C22E-470B-B1A3-41C65B5C76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4333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mscadwell.wikispaces.com/Oct+7+2014+Eng+12" TargetMode="Externa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mscadwell.wikispaces.com/Mini+Research+Paper+Hand+Outs" TargetMode="Externa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Mini Research Paper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Do’s and Don’ts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906915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Paragraph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/>
            <a:r>
              <a:rPr lang="en-US" b="1" dirty="0" smtClean="0"/>
              <a:t>DO</a:t>
            </a:r>
            <a:r>
              <a:rPr lang="en-US" dirty="0" smtClean="0"/>
              <a:t> </a:t>
            </a:r>
            <a:r>
              <a:rPr lang="en-US" dirty="0"/>
              <a:t>explain how the </a:t>
            </a:r>
            <a:r>
              <a:rPr lang="en-US" b="1" dirty="0"/>
              <a:t>reader’s understanding</a:t>
            </a:r>
            <a:r>
              <a:rPr lang="en-US" dirty="0"/>
              <a:t> of the section in which the research term appears and/or the story is enhanced/improved and explain how it has changed (elaborate). 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/>
            <a:r>
              <a:rPr lang="en-US" b="1" dirty="0" smtClean="0"/>
              <a:t>DON’T</a:t>
            </a:r>
            <a:r>
              <a:rPr lang="en-US" dirty="0" smtClean="0"/>
              <a:t> explain how the additional information might be useful to people in the book, such as family members of the characters.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037802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Conventions, Grammar, Structure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/>
            <a:r>
              <a:rPr lang="en-US" b="1" dirty="0" smtClean="0"/>
              <a:t>DO</a:t>
            </a:r>
            <a:r>
              <a:rPr lang="en-US" dirty="0" smtClean="0"/>
              <a:t> </a:t>
            </a:r>
            <a:r>
              <a:rPr lang="en-US" dirty="0"/>
              <a:t>include a Works Cited in correct format (see easybib.com for help). </a:t>
            </a:r>
          </a:p>
          <a:p>
            <a:pPr lvl="0"/>
            <a:r>
              <a:rPr lang="en-US" b="1" dirty="0"/>
              <a:t>DO</a:t>
            </a:r>
            <a:r>
              <a:rPr lang="en-US" dirty="0"/>
              <a:t> follow MLA format. There is a link on Mscadwell.wikispaces.com!</a:t>
            </a: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/>
            <a:r>
              <a:rPr lang="en-US" b="1" dirty="0" smtClean="0"/>
              <a:t>DON’T</a:t>
            </a:r>
            <a:r>
              <a:rPr lang="en-US" dirty="0" smtClean="0"/>
              <a:t> use contractions in formal writing, spell them out (</a:t>
            </a:r>
            <a:r>
              <a:rPr lang="en-US" b="1" i="1" dirty="0" smtClean="0"/>
              <a:t>EX-</a:t>
            </a:r>
            <a:r>
              <a:rPr lang="en-US" b="1" dirty="0" smtClean="0"/>
              <a:t>“don’t” should be “do not”)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5203258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b="1" dirty="0"/>
              <a:t>DO</a:t>
            </a:r>
            <a:r>
              <a:rPr lang="en-US" dirty="0"/>
              <a:t> use </a:t>
            </a:r>
            <a:r>
              <a:rPr lang="en-US" i="1" dirty="0"/>
              <a:t>ITALICS</a:t>
            </a:r>
            <a:r>
              <a:rPr lang="en-US" dirty="0"/>
              <a:t> for the title of the </a:t>
            </a:r>
            <a:r>
              <a:rPr lang="en-US" dirty="0" smtClean="0"/>
              <a:t>book (ex- </a:t>
            </a:r>
            <a:r>
              <a:rPr lang="en-US" i="1" dirty="0" smtClean="0"/>
              <a:t>Thank You for Your Service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b="1" dirty="0"/>
              <a:t>DON’T</a:t>
            </a:r>
            <a:r>
              <a:rPr lang="en-US" dirty="0"/>
              <a:t> use “quotation marks” or </a:t>
            </a:r>
            <a:r>
              <a:rPr lang="en-US" u="sng" dirty="0"/>
              <a:t>underline</a:t>
            </a:r>
            <a:r>
              <a:rPr lang="en-US" dirty="0"/>
              <a:t> for the title of the book or title of your paper</a:t>
            </a:r>
          </a:p>
        </p:txBody>
      </p:sp>
    </p:spTree>
    <p:extLst>
      <p:ext uri="{BB962C8B-B14F-4D97-AF65-F5344CB8AC3E}">
        <p14:creationId xmlns:p14="http://schemas.microsoft.com/office/powerpoint/2010/main" val="41496915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b="1" dirty="0"/>
              <a:t>DO</a:t>
            </a:r>
            <a:r>
              <a:rPr lang="en-US" dirty="0"/>
              <a:t> use “quotation marks” for the title of articles or chapters in the book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/>
            <a:r>
              <a:rPr lang="en-US" b="1" dirty="0"/>
              <a:t>Do</a:t>
            </a:r>
            <a:r>
              <a:rPr lang="en-US" dirty="0"/>
              <a:t> capitalize chapters (ex- Chapter One)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30436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b="1" dirty="0"/>
              <a:t>DON’T</a:t>
            </a:r>
            <a:r>
              <a:rPr lang="en-US" dirty="0"/>
              <a:t> cite the entire web address of your source within the context of your essay, for example </a:t>
            </a:r>
            <a:r>
              <a:rPr lang="en-US" u="sng" strike="sngStrike" dirty="0">
                <a:hlinkClick r:id="rId2"/>
              </a:rPr>
              <a:t>http://</a:t>
            </a:r>
            <a:r>
              <a:rPr lang="en-US" u="sng" dirty="0">
                <a:hlinkClick r:id="rId2"/>
              </a:rPr>
              <a:t>mscadwell.wikispaces.com</a:t>
            </a:r>
            <a:r>
              <a:rPr lang="en-US" u="sng" strike="sngStrike" dirty="0">
                <a:hlinkClick r:id="rId2"/>
              </a:rPr>
              <a:t>/Oct+7+2014+Eng+12</a:t>
            </a:r>
            <a:r>
              <a:rPr lang="en-US" dirty="0"/>
              <a:t> 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b="1" dirty="0"/>
              <a:t>DO</a:t>
            </a:r>
            <a:r>
              <a:rPr lang="en-US" dirty="0"/>
              <a:t> use the title of the website and/or article within the context of your essay. </a:t>
            </a:r>
            <a:r>
              <a:rPr lang="en-US" dirty="0" smtClean="0"/>
              <a:t>(EX</a:t>
            </a:r>
            <a:r>
              <a:rPr lang="en-US" b="1" dirty="0" smtClean="0"/>
              <a:t>- </a:t>
            </a:r>
            <a:r>
              <a:rPr lang="en-US" b="1" dirty="0"/>
              <a:t>One source that offers much insight to PTSD is the website </a:t>
            </a:r>
            <a:r>
              <a:rPr lang="en-US" b="1" dirty="0" smtClean="0"/>
              <a:t>Mayoclinic.org)</a:t>
            </a:r>
          </a:p>
          <a:p>
            <a:r>
              <a:rPr lang="en-US" b="1" dirty="0"/>
              <a:t>DO</a:t>
            </a:r>
            <a:r>
              <a:rPr lang="en-US" dirty="0"/>
              <a:t> capitalize the website name.</a:t>
            </a:r>
            <a:r>
              <a:rPr lang="en-US" b="1" dirty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0316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b="1" dirty="0"/>
              <a:t>DO</a:t>
            </a:r>
            <a:r>
              <a:rPr lang="en-US" dirty="0"/>
              <a:t> place punctuation outside of </a:t>
            </a:r>
            <a:r>
              <a:rPr lang="en-US" dirty="0" smtClean="0"/>
              <a:t>citations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 </a:t>
            </a:r>
            <a:r>
              <a:rPr lang="en-US" b="1" dirty="0" smtClean="0"/>
              <a:t>DON’T</a:t>
            </a:r>
            <a:r>
              <a:rPr lang="en-US" dirty="0" smtClean="0"/>
              <a:t> place punctuation before your citation. </a:t>
            </a:r>
            <a:r>
              <a:rPr lang="en-US" b="1" i="1" dirty="0" smtClean="0"/>
              <a:t>EX-</a:t>
            </a:r>
            <a:r>
              <a:rPr lang="en-US" dirty="0" smtClean="0"/>
              <a:t> </a:t>
            </a:r>
            <a:r>
              <a:rPr lang="en-US" b="1" dirty="0" smtClean="0"/>
              <a:t>Found on Mscadwell.wikispaces.com are the directions for the mini research paper (</a:t>
            </a:r>
            <a:r>
              <a:rPr lang="en-US" b="1" u="sng" dirty="0" smtClean="0">
                <a:hlinkClick r:id="rId2"/>
              </a:rPr>
              <a:t>mscadwell.wikispaces.com</a:t>
            </a:r>
            <a:r>
              <a:rPr lang="en-US" b="1" dirty="0" smtClean="0"/>
              <a:t>). 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83507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b="1" dirty="0"/>
              <a:t>DO</a:t>
            </a:r>
            <a:r>
              <a:rPr lang="en-US" dirty="0"/>
              <a:t> include the title of articles or blogs found on websites, not just the website name</a:t>
            </a:r>
            <a:r>
              <a:rPr lang="en-US" dirty="0" smtClean="0"/>
              <a:t>: </a:t>
            </a:r>
            <a:r>
              <a:rPr lang="en-US" b="1" i="1" dirty="0" smtClean="0"/>
              <a:t>EX-</a:t>
            </a:r>
            <a:r>
              <a:rPr lang="en-US" dirty="0" smtClean="0"/>
              <a:t>  </a:t>
            </a:r>
            <a:r>
              <a:rPr lang="en-US" b="1" dirty="0"/>
              <a:t>In the article “The Children of Drug Wars” by Sonia </a:t>
            </a:r>
            <a:r>
              <a:rPr lang="en-US" b="1" dirty="0" err="1"/>
              <a:t>Nazario</a:t>
            </a:r>
            <a:r>
              <a:rPr lang="en-US" b="1" dirty="0"/>
              <a:t> on the website of  </a:t>
            </a:r>
            <a:r>
              <a:rPr lang="en-US" b="1" i="1" dirty="0"/>
              <a:t>The New York Times</a:t>
            </a:r>
            <a:r>
              <a:rPr lang="en-US" b="1" dirty="0"/>
              <a:t>, </a:t>
            </a:r>
            <a:r>
              <a:rPr lang="en-US" b="1" dirty="0" err="1"/>
              <a:t>Nazario</a:t>
            </a:r>
            <a:r>
              <a:rPr lang="en-US" b="1" dirty="0"/>
              <a:t> claims….(</a:t>
            </a:r>
            <a:r>
              <a:rPr lang="en-US" b="1" dirty="0" err="1"/>
              <a:t>NYTimes</a:t>
            </a:r>
            <a:r>
              <a:rPr lang="en-US" b="1" dirty="0"/>
              <a:t> .com)</a:t>
            </a:r>
            <a:r>
              <a:rPr lang="en-US" dirty="0"/>
              <a:t>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84019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/>
            <a:r>
              <a:rPr lang="en-US" dirty="0" smtClean="0"/>
              <a:t>: </a:t>
            </a:r>
            <a:r>
              <a:rPr lang="en-US" b="1" dirty="0"/>
              <a:t>DO</a:t>
            </a:r>
            <a:r>
              <a:rPr lang="en-US" dirty="0"/>
              <a:t> introduce and briefly SUMMARIZE the book </a:t>
            </a:r>
            <a:r>
              <a:rPr lang="en-US" i="1" dirty="0"/>
              <a:t>Thank You for Your Service </a:t>
            </a:r>
            <a:r>
              <a:rPr lang="en-US" dirty="0"/>
              <a:t> </a:t>
            </a:r>
            <a:r>
              <a:rPr lang="en-US" b="1" dirty="0"/>
              <a:t>AND</a:t>
            </a:r>
            <a:r>
              <a:rPr lang="en-US" dirty="0"/>
              <a:t> introduce your research term.  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/>
            <a:r>
              <a:rPr lang="en-US" b="1" dirty="0" smtClean="0"/>
              <a:t>DON’T</a:t>
            </a:r>
            <a:r>
              <a:rPr lang="en-US" dirty="0" smtClean="0"/>
              <a:t> forget to summarize and introduce the book.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9217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Paragraph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/>
            <a:r>
              <a:rPr lang="en-US" b="1" dirty="0" smtClean="0"/>
              <a:t>DO</a:t>
            </a:r>
            <a:r>
              <a:rPr lang="en-US" dirty="0" smtClean="0"/>
              <a:t> </a:t>
            </a:r>
            <a:r>
              <a:rPr lang="en-US" dirty="0"/>
              <a:t>summarize the section in which your research term appears in the </a:t>
            </a:r>
            <a:r>
              <a:rPr lang="en-US" dirty="0" smtClean="0"/>
              <a:t>book</a:t>
            </a:r>
          </a:p>
          <a:p>
            <a:pPr lvl="0"/>
            <a:r>
              <a:rPr lang="en-US" dirty="0" smtClean="0"/>
              <a:t> </a:t>
            </a:r>
            <a:r>
              <a:rPr lang="en-US" b="1" dirty="0" smtClean="0"/>
              <a:t>DO</a:t>
            </a:r>
            <a:r>
              <a:rPr lang="en-US" dirty="0" smtClean="0"/>
              <a:t> use </a:t>
            </a:r>
            <a:r>
              <a:rPr lang="en-US" dirty="0"/>
              <a:t>a quote from that section to introduce your research term. 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/>
            <a:r>
              <a:rPr lang="en-US" dirty="0" smtClean="0"/>
              <a:t>DON’T forget to give enough information so that there is enough context to understand your quote and the section in which it appears!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063580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Paragraph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0"/>
            <a:r>
              <a:rPr lang="en-US" b="1" dirty="0" smtClean="0"/>
              <a:t>DO</a:t>
            </a:r>
            <a:r>
              <a:rPr lang="en-US" dirty="0" smtClean="0"/>
              <a:t> </a:t>
            </a:r>
            <a:r>
              <a:rPr lang="en-US" dirty="0"/>
              <a:t>use two, credible </a:t>
            </a:r>
            <a:r>
              <a:rPr lang="en-US" dirty="0" smtClean="0"/>
              <a:t>online </a:t>
            </a:r>
            <a:r>
              <a:rPr lang="en-US" dirty="0"/>
              <a:t>sources to present information about your term. </a:t>
            </a:r>
            <a:endParaRPr lang="en-US" dirty="0" smtClean="0"/>
          </a:p>
          <a:p>
            <a:pPr lvl="0"/>
            <a:r>
              <a:rPr lang="en-US" dirty="0" smtClean="0"/>
              <a:t>:</a:t>
            </a:r>
            <a:r>
              <a:rPr lang="en-US" b="1" dirty="0" smtClean="0"/>
              <a:t>DO</a:t>
            </a:r>
            <a:r>
              <a:rPr lang="en-US" dirty="0" smtClean="0"/>
              <a:t> </a:t>
            </a:r>
            <a:r>
              <a:rPr lang="en-US" dirty="0"/>
              <a:t>paraphrase and summarize information from your credible sources. Quotes are also </a:t>
            </a:r>
            <a:r>
              <a:rPr lang="en-US" dirty="0" smtClean="0"/>
              <a:t>okay, but not more than 2 typed lines.</a:t>
            </a:r>
          </a:p>
          <a:p>
            <a:pPr lvl="0"/>
            <a:r>
              <a:rPr lang="en-US" b="1" dirty="0" smtClean="0"/>
              <a:t>DO</a:t>
            </a:r>
            <a:r>
              <a:rPr lang="en-US" dirty="0" smtClean="0"/>
              <a:t> elaborate after each piece of research or evidence.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/>
            <a:r>
              <a:rPr lang="en-US" b="1" dirty="0" smtClean="0"/>
              <a:t>DON’T</a:t>
            </a:r>
            <a:r>
              <a:rPr lang="en-US" dirty="0" smtClean="0"/>
              <a:t> use any dictionary websites or </a:t>
            </a:r>
            <a:r>
              <a:rPr lang="en-US" i="1" dirty="0" smtClean="0"/>
              <a:t>TYFYS</a:t>
            </a:r>
            <a:r>
              <a:rPr lang="en-US" dirty="0" smtClean="0"/>
              <a:t> as a source.</a:t>
            </a:r>
          </a:p>
          <a:p>
            <a:pPr lvl="0"/>
            <a:r>
              <a:rPr lang="en-US" b="1" dirty="0" smtClean="0"/>
              <a:t>DON’T</a:t>
            </a:r>
            <a:r>
              <a:rPr lang="en-US" dirty="0" smtClean="0"/>
              <a:t> </a:t>
            </a:r>
            <a:r>
              <a:rPr lang="en-US" dirty="0"/>
              <a:t>use only quotes and/or long quotes that do not include your own writing and </a:t>
            </a:r>
            <a:r>
              <a:rPr lang="en-US" dirty="0" smtClean="0"/>
              <a:t>thinking.</a:t>
            </a:r>
          </a:p>
          <a:p>
            <a:pPr lvl="0"/>
            <a:r>
              <a:rPr lang="en-US" b="1" dirty="0" smtClean="0"/>
              <a:t>DON’T</a:t>
            </a:r>
            <a:r>
              <a:rPr lang="en-US" dirty="0" smtClean="0"/>
              <a:t> cut and paste from the source.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4992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476</Words>
  <Application>Microsoft Office PowerPoint</Application>
  <PresentationFormat>Widescreen</PresentationFormat>
  <Paragraphs>33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Office Theme</vt:lpstr>
      <vt:lpstr>Mini Research Paper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Introduction</vt:lpstr>
      <vt:lpstr>Paragraph 2</vt:lpstr>
      <vt:lpstr>Paragraph 3</vt:lpstr>
      <vt:lpstr>Paragraph 4</vt:lpstr>
      <vt:lpstr> Conventions, Grammar, Structure</vt:lpstr>
    </vt:vector>
  </TitlesOfParts>
  <Company>Sweetwater Union High School District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Mini Research Paper</dc:title>
  <dc:creator>Michelle Clark-Cadwell</dc:creator>
  <cp:lastModifiedBy>Michelle Clark-Cadwell</cp:lastModifiedBy>
  <cp:revision>2</cp:revision>
  <dcterms:created xsi:type="dcterms:W3CDTF">2015-09-09T17:06:06Z</dcterms:created>
  <dcterms:modified xsi:type="dcterms:W3CDTF">2015-09-09T17:20:36Z</dcterms:modified>
</cp:coreProperties>
</file>

<file path=docProps/thumbnail.jpeg>
</file>